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75058-9C65-47D9-A51D-A1D689510A9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62F1-D7BB-4E95-A4E0-62FCEC6521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EBD684-C12F-4DF9-8E8A-866CFB42E87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B3CEE9-CE44-4FDB-A4F3-FBC067C21D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lide-0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899592" y="3861048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СОШ №46 г. Липецка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Морозова Екатерина Владимировна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684213" y="260350"/>
            <a:ext cx="813593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1. В чемпионате мира участвуют 16 команд. С помощью жребия их нужно разделить на четыре группы по четыре команды в каждой. В ящике вперемешку лежат карточки с номерами групп: </a:t>
            </a:r>
          </a:p>
          <a:p>
            <a:pPr algn="just"/>
            <a:r>
              <a:rPr lang="ru-RU" sz="2400" b="1">
                <a:latin typeface="Calibri" pitchFamily="34" charset="0"/>
              </a:rPr>
              <a:t>1, 1, 1, 1, 2, 2, 2, 2, 3, 3, 3, 3, 4, 4, 4, 4. Капитаны команд тянут по одной карточке. Какова вероятность того, что команда России окажется во второй группе?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2852738"/>
            <a:ext cx="82089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C00000"/>
                </a:solidFill>
                <a:latin typeface="Calibri" pitchFamily="34" charset="0"/>
              </a:rPr>
              <a:t>Решение:</a:t>
            </a:r>
            <a:r>
              <a:rPr lang="ru-RU" sz="2400" b="1">
                <a:latin typeface="Calibri" pitchFamily="34" charset="0"/>
              </a:rPr>
              <a:t> Обозначим через А событие «команда России во второй группе». Тогда количество благоприятных событий </a:t>
            </a:r>
            <a:r>
              <a:rPr lang="en-US" sz="2400" b="1">
                <a:latin typeface="Calibri" pitchFamily="34" charset="0"/>
              </a:rPr>
              <a:t>m</a:t>
            </a:r>
            <a:r>
              <a:rPr lang="ru-RU" sz="2400" b="1">
                <a:latin typeface="Calibri" pitchFamily="34" charset="0"/>
              </a:rPr>
              <a:t>  = 4 (четыре карточки с номером 2), а общее число равновозможных событий </a:t>
            </a:r>
            <a:r>
              <a:rPr lang="en-US" sz="2400" b="1">
                <a:latin typeface="Calibri" pitchFamily="34" charset="0"/>
              </a:rPr>
              <a:t>n = 16 (16 </a:t>
            </a:r>
            <a:r>
              <a:rPr lang="ru-RU" sz="2400" b="1">
                <a:latin typeface="Calibri" pitchFamily="34" charset="0"/>
              </a:rPr>
              <a:t>карточек</a:t>
            </a:r>
            <a:r>
              <a:rPr lang="en-US" sz="2400" b="1">
                <a:latin typeface="Calibri" pitchFamily="34" charset="0"/>
              </a:rPr>
              <a:t>)</a:t>
            </a:r>
            <a:r>
              <a:rPr lang="ru-RU" sz="2400" b="1">
                <a:latin typeface="Calibri" pitchFamily="34" charset="0"/>
              </a:rPr>
              <a:t>.  </a:t>
            </a:r>
          </a:p>
        </p:txBody>
      </p:sp>
      <p:pic>
        <p:nvPicPr>
          <p:cNvPr id="5" name="TextBox 4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325" y="4359275"/>
            <a:ext cx="8004175" cy="10048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113" y="5229225"/>
            <a:ext cx="3889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Ответ: 0,25.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73C8F6-3600-4005-9E5B-288059D053CF}" type="datetime1">
              <a:rPr lang="ru-RU">
                <a:solidFill>
                  <a:schemeClr val="tx2">
                    <a:lumMod val="20000"/>
                    <a:lumOff val="80000"/>
                  </a:schemeClr>
                </a:solidFill>
              </a:rPr>
              <a:pPr>
                <a:defRPr/>
              </a:pPr>
              <a:t>01.12.2022</a:t>
            </a:fld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Антонова Г.В.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8280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2. В чемпионате мира участвуют 15 команд. С помощью жребия их нужно разделить на пять групп по три команды в каждой. В ящике вперемешку лежат карточки с номерами групп: </a:t>
            </a:r>
          </a:p>
          <a:p>
            <a:pPr algn="just"/>
            <a:r>
              <a:rPr lang="ru-RU" sz="2400" b="1">
                <a:latin typeface="Calibri" pitchFamily="34" charset="0"/>
              </a:rPr>
              <a:t>1, 1, 1, 2, 2, 2, 3, 3, 3, 4, 4, 4, 5, 5, 5. Капитаны команд тянут по одной карточке. Какова вероятность того, что команда Италии окажется в третьей группе?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2924175"/>
            <a:ext cx="83534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C00000"/>
                </a:solidFill>
                <a:latin typeface="Calibri" pitchFamily="34" charset="0"/>
              </a:rPr>
              <a:t>Решение:</a:t>
            </a:r>
            <a:r>
              <a:rPr lang="ru-RU" sz="2400" b="1">
                <a:latin typeface="Calibri" pitchFamily="34" charset="0"/>
              </a:rPr>
              <a:t> Обозначим через А событие «команда Италии в третьей группе». Тогда количество благоприятных событий </a:t>
            </a:r>
            <a:r>
              <a:rPr lang="en-US" sz="2400" b="1" i="1">
                <a:latin typeface="Calibri" pitchFamily="34" charset="0"/>
              </a:rPr>
              <a:t>m</a:t>
            </a:r>
            <a:r>
              <a:rPr lang="ru-RU" sz="2400" b="1">
                <a:latin typeface="Calibri" pitchFamily="34" charset="0"/>
              </a:rPr>
              <a:t>  = 3 (три карточки с номером 3), а общее число равновозможных событий </a:t>
            </a:r>
            <a:r>
              <a:rPr lang="en-US" sz="2400" b="1" i="1">
                <a:latin typeface="Calibri" pitchFamily="34" charset="0"/>
              </a:rPr>
              <a:t>n</a:t>
            </a:r>
            <a:r>
              <a:rPr lang="en-US" sz="2400" b="1">
                <a:latin typeface="Calibri" pitchFamily="34" charset="0"/>
              </a:rPr>
              <a:t> = 1</a:t>
            </a:r>
            <a:r>
              <a:rPr lang="ru-RU" sz="2400" b="1">
                <a:latin typeface="Calibri" pitchFamily="34" charset="0"/>
              </a:rPr>
              <a:t>5</a:t>
            </a:r>
            <a:r>
              <a:rPr lang="en-US" sz="2400" b="1">
                <a:latin typeface="Calibri" pitchFamily="34" charset="0"/>
              </a:rPr>
              <a:t> (1</a:t>
            </a:r>
            <a:r>
              <a:rPr lang="ru-RU" sz="2400" b="1">
                <a:latin typeface="Calibri" pitchFamily="34" charset="0"/>
              </a:rPr>
              <a:t>5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карточек</a:t>
            </a:r>
            <a:r>
              <a:rPr lang="en-US" sz="2400" b="1">
                <a:latin typeface="Calibri" pitchFamily="34" charset="0"/>
              </a:rPr>
              <a:t>)</a:t>
            </a:r>
            <a:r>
              <a:rPr lang="ru-RU" sz="2400" b="1">
                <a:latin typeface="Calibri" pitchFamily="34" charset="0"/>
              </a:rPr>
              <a:t>.  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63688" y="4365104"/>
            <a:ext cx="6768752" cy="995144"/>
          </a:xfrm>
          <a:prstGeom prst="rect">
            <a:avLst/>
          </a:prstGeom>
          <a:blipFill rotWithShape="1">
            <a:blip r:embed="rId2" cstate="print"/>
            <a:stretch>
              <a:fillRect t="-4908" b="-552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4300" y="5257800"/>
            <a:ext cx="3887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Ответ: 0,2.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8E63FB-94E5-467A-B251-76B7CF753B1B}" type="datetime1">
              <a:rPr lang="ru-RU">
                <a:solidFill>
                  <a:schemeClr val="tx2">
                    <a:lumMod val="20000"/>
                    <a:lumOff val="80000"/>
                  </a:schemeClr>
                </a:solidFill>
              </a:rPr>
              <a:pPr>
                <a:defRPr/>
              </a:pPr>
              <a:t>01.12.2022</a:t>
            </a:fld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Антонова Г.В.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115888"/>
            <a:ext cx="8497887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10. Две фабрики выпускают одинаковые стёкла для автомобильных фар. Первая фабрика выпускает 25% этих  стёкол, вторая – 75%. Первая фабрика выпускает 4% бракованных стёкол, а вторая – 2%. Найдите вероятность того, что  случайно купленное в магазине стекло окажется бракованным.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2276872"/>
            <a:ext cx="8496944" cy="2308324"/>
          </a:xfrm>
          <a:prstGeom prst="rect">
            <a:avLst/>
          </a:prstGeom>
          <a:blipFill rotWithShape="1">
            <a:blip r:embed="rId3" cstate="print"/>
            <a:stretch>
              <a:fillRect l="-1148" t="-2116" r="-1076" b="-529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509120"/>
            <a:ext cx="7632848" cy="629531"/>
          </a:xfrm>
          <a:prstGeom prst="rect">
            <a:avLst/>
          </a:prstGeom>
          <a:blipFill rotWithShape="1">
            <a:blip r:embed="rId4" cstate="print"/>
            <a:stretch>
              <a:fillRect l="-1278" b="-970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8538" y="5153025"/>
            <a:ext cx="3887787" cy="4603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Ответ: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0,025.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59F0F6-27E7-49C0-BF30-933DDA56FA9F}" type="datetime1">
              <a:rPr lang="ru-RU"/>
              <a:pPr>
                <a:defRPr/>
              </a:pPr>
              <a:t>01.12.2022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Антонова Г.В.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188913"/>
            <a:ext cx="86407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12</a:t>
            </a:r>
            <a:r>
              <a:rPr lang="en-US" sz="2400" b="1">
                <a:latin typeface="Calibri" pitchFamily="34" charset="0"/>
              </a:rPr>
              <a:t>. </a:t>
            </a:r>
            <a:r>
              <a:rPr lang="ru-RU" sz="2400" b="1">
                <a:latin typeface="Calibri" pitchFamily="34" charset="0"/>
              </a:rPr>
              <a:t>На соревнования по метанию ядра приехали 5 спортсменов из Сербии, 7 из Хорватии и 3 из Норвегии. Порядок выступлений определяется жеребьёвкой. Найдите вероятность того, что двенадцатым будет выступать спортсмен из Норвегии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288" y="2060575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  <a:latin typeface="Calibri" pitchFamily="34" charset="0"/>
              </a:rPr>
              <a:t>Решение: </a:t>
            </a:r>
            <a:r>
              <a:rPr lang="ru-RU" sz="2400" b="1">
                <a:latin typeface="Calibri" pitchFamily="34" charset="0"/>
              </a:rPr>
              <a:t>Общее число случаев (число всех спортсменов) </a:t>
            </a:r>
            <a:r>
              <a:rPr lang="en-US" sz="2400" b="1">
                <a:latin typeface="Calibri" pitchFamily="34" charset="0"/>
              </a:rPr>
              <a:t>n</a:t>
            </a:r>
            <a:r>
              <a:rPr lang="ru-RU" sz="2400" b="1">
                <a:latin typeface="Calibri" pitchFamily="34" charset="0"/>
              </a:rPr>
              <a:t> = 15. Число благоприятных случаев (число спортсменов из Норвегии) </a:t>
            </a:r>
            <a:r>
              <a:rPr lang="en-US" sz="2400" b="1">
                <a:latin typeface="Calibri" pitchFamily="34" charset="0"/>
              </a:rPr>
              <a:t>m = 3.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552" y="3356992"/>
            <a:ext cx="8784976" cy="624082"/>
          </a:xfrm>
          <a:prstGeom prst="rect">
            <a:avLst/>
          </a:prstGeom>
          <a:blipFill rotWithShape="1">
            <a:blip r:embed="rId2" cstate="print"/>
            <a:stretch>
              <a:fillRect l="-1110" b="-980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725" y="4076700"/>
            <a:ext cx="3887788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Ответ: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0,2.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C1D9CB-BED5-40E8-9580-0BC05685012D}" type="datetime1">
              <a:rPr lang="ru-RU"/>
              <a:pPr>
                <a:defRPr/>
              </a:pPr>
              <a:t>01.12.2022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Антонова Г.В.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68560" y="112474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72082_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484784"/>
            <a:ext cx="4639861" cy="5086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Экран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Компьютер-5</dc:creator>
  <cp:lastModifiedBy>Компьютер-5</cp:lastModifiedBy>
  <cp:revision>1</cp:revision>
  <dcterms:created xsi:type="dcterms:W3CDTF">2022-12-01T12:01:19Z</dcterms:created>
  <dcterms:modified xsi:type="dcterms:W3CDTF">2022-12-01T12:17:32Z</dcterms:modified>
</cp:coreProperties>
</file>